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3" r:id="rId28"/>
    <p:sldId id="285" r:id="rId29"/>
    <p:sldId id="286" r:id="rId30"/>
    <p:sldId id="293" r:id="rId31"/>
    <p:sldId id="287" r:id="rId32"/>
    <p:sldId id="289" r:id="rId33"/>
    <p:sldId id="291" r:id="rId34"/>
    <p:sldId id="290" r:id="rId35"/>
    <p:sldId id="292" r:id="rId36"/>
    <p:sldId id="294" r:id="rId37"/>
    <p:sldId id="295" r:id="rId38"/>
    <p:sldId id="299" r:id="rId39"/>
    <p:sldId id="288" r:id="rId40"/>
    <p:sldId id="296" r:id="rId41"/>
    <p:sldId id="297" r:id="rId42"/>
    <p:sldId id="298" r:id="rId43"/>
    <p:sldId id="300" r:id="rId44"/>
    <p:sldId id="301" r:id="rId45"/>
    <p:sldId id="302" r:id="rId46"/>
    <p:sldId id="303" r:id="rId47"/>
    <p:sldId id="304" r:id="rId48"/>
    <p:sldId id="305" r:id="rId49"/>
    <p:sldId id="306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81E9-5F6D-478E-8356-653BCF678847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7DDF-03A8-4B56-BF86-1FA336967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664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81E9-5F6D-478E-8356-653BCF678847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7DDF-03A8-4B56-BF86-1FA336967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8376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81E9-5F6D-478E-8356-653BCF678847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7DDF-03A8-4B56-BF86-1FA336967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552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81E9-5F6D-478E-8356-653BCF678847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7DDF-03A8-4B56-BF86-1FA336967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115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81E9-5F6D-478E-8356-653BCF678847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7DDF-03A8-4B56-BF86-1FA336967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814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81E9-5F6D-478E-8356-653BCF678847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7DDF-03A8-4B56-BF86-1FA336967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376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81E9-5F6D-478E-8356-653BCF678847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7DDF-03A8-4B56-BF86-1FA336967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12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81E9-5F6D-478E-8356-653BCF678847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7DDF-03A8-4B56-BF86-1FA336967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628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81E9-5F6D-478E-8356-653BCF678847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7DDF-03A8-4B56-BF86-1FA336967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453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81E9-5F6D-478E-8356-653BCF678847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7DDF-03A8-4B56-BF86-1FA336967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11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81E9-5F6D-478E-8356-653BCF678847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7DDF-03A8-4B56-BF86-1FA336967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884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181E9-5F6D-478E-8356-653BCF678847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27DDF-03A8-4B56-BF86-1FA336967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235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Intermediate Algebra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/>
          <a:p>
            <a:r>
              <a:rPr lang="en-US" dirty="0" smtClean="0"/>
              <a:t>Clark/</a:t>
            </a:r>
            <a:r>
              <a:rPr lang="en-US" dirty="0" err="1" smtClean="0"/>
              <a:t>Anfinson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470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4x = 12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(x – 2)(x + 5) =   18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520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– section 5b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Completing the square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19257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quadratics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Isolate the x -     use square root  -  works when the x only appears once in problem</a:t>
            </a:r>
          </a:p>
          <a:p>
            <a:r>
              <a:rPr lang="en-US" dirty="0" smtClean="0"/>
              <a:t>Factoring – separates the x – works when the polynomial will factor</a:t>
            </a:r>
          </a:p>
          <a:p>
            <a:endParaRPr lang="en-US" dirty="0"/>
          </a:p>
          <a:p>
            <a:r>
              <a:rPr lang="en-US" dirty="0" smtClean="0"/>
              <a:t>Completing the square is a “bridge” that allows you to solve ALL quadratics by square root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0667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Square trinomials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(x +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=   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0000"/>
                </a:solidFill>
              </a:rPr>
              <a:t>2h</a:t>
            </a:r>
            <a:r>
              <a:rPr lang="en-US" dirty="0" smtClean="0"/>
              <a:t>x +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    no matter what h =</a:t>
            </a:r>
          </a:p>
          <a:p>
            <a:endParaRPr lang="en-US" dirty="0"/>
          </a:p>
          <a:p>
            <a:r>
              <a:rPr lang="en-US" dirty="0" smtClean="0"/>
              <a:t> (x + ___)</a:t>
            </a:r>
            <a:r>
              <a:rPr lang="en-US" baseline="30000" dirty="0" smtClean="0"/>
              <a:t>2</a:t>
            </a:r>
            <a:r>
              <a:rPr lang="en-US" dirty="0" smtClean="0"/>
              <a:t> =    x</a:t>
            </a:r>
            <a:r>
              <a:rPr lang="en-US" baseline="30000" dirty="0" smtClean="0"/>
              <a:t>2</a:t>
            </a:r>
            <a:r>
              <a:rPr lang="en-US" dirty="0" smtClean="0"/>
              <a:t> + 8x +_____   </a:t>
            </a:r>
          </a:p>
          <a:p>
            <a:endParaRPr lang="en-US" dirty="0"/>
          </a:p>
          <a:p>
            <a:r>
              <a:rPr lang="en-US" dirty="0" smtClean="0"/>
              <a:t> (x + ___)</a:t>
            </a:r>
            <a:r>
              <a:rPr lang="en-US" baseline="30000" dirty="0" smtClean="0"/>
              <a:t>2</a:t>
            </a:r>
            <a:r>
              <a:rPr lang="en-US" dirty="0" smtClean="0"/>
              <a:t> =    x</a:t>
            </a:r>
            <a:r>
              <a:rPr lang="en-US" baseline="30000" dirty="0" smtClean="0"/>
              <a:t>2</a:t>
            </a:r>
            <a:r>
              <a:rPr lang="en-US" dirty="0" smtClean="0"/>
              <a:t> + 20x + ______</a:t>
            </a:r>
          </a:p>
          <a:p>
            <a:endParaRPr lang="en-US" dirty="0"/>
          </a:p>
          <a:p>
            <a:r>
              <a:rPr lang="en-US" dirty="0" smtClean="0"/>
              <a:t>NOTE – square trinomials can be written with one x!!!!!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1783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square to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x</a:t>
            </a:r>
            <a:r>
              <a:rPr lang="en-US" baseline="30000" dirty="0" smtClean="0"/>
              <a:t>2</a:t>
            </a:r>
            <a:r>
              <a:rPr lang="en-US" dirty="0" smtClean="0"/>
              <a:t> + 8x +13 = 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x</a:t>
            </a:r>
            <a:r>
              <a:rPr lang="en-US" baseline="30000" dirty="0" smtClean="0"/>
              <a:t>2</a:t>
            </a:r>
            <a:r>
              <a:rPr lang="en-US" dirty="0" smtClean="0"/>
              <a:t> + 20x – 7 = 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0261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complicated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3x</a:t>
            </a:r>
            <a:r>
              <a:rPr lang="en-US" baseline="30000" dirty="0" smtClean="0"/>
              <a:t>2</a:t>
            </a:r>
            <a:r>
              <a:rPr lang="en-US" dirty="0" smtClean="0"/>
              <a:t> – 6x + 12 = 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7x</a:t>
            </a:r>
            <a:r>
              <a:rPr lang="en-US" baseline="30000" dirty="0" smtClean="0"/>
              <a:t>2</a:t>
            </a:r>
            <a:r>
              <a:rPr lang="en-US" dirty="0" smtClean="0"/>
              <a:t> – 11x + 12 = 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63519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– section 6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Quadratic formula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087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Deriving the quadratic formula</a:t>
            </a:r>
            <a:br>
              <a:rPr lang="en-US" sz="3200" dirty="0" smtClean="0"/>
            </a:br>
            <a:r>
              <a:rPr lang="en-US" sz="3200" dirty="0" smtClean="0"/>
              <a:t> Solve ax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</a:t>
            </a:r>
            <a:r>
              <a:rPr lang="en-US" sz="3200" dirty="0" err="1" smtClean="0"/>
              <a:t>bx</a:t>
            </a:r>
            <a:r>
              <a:rPr lang="en-US" sz="3200" dirty="0" smtClean="0"/>
              <a:t> + c = 0 by completing the square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en-US" dirty="0" smtClean="0"/>
              <a:t>Divide by a  :        </a:t>
            </a:r>
          </a:p>
          <a:p>
            <a:r>
              <a:rPr lang="en-US" dirty="0" smtClean="0"/>
              <a:t>Move constant to the right</a:t>
            </a:r>
          </a:p>
          <a:p>
            <a:r>
              <a:rPr lang="en-US" dirty="0" smtClean="0"/>
              <a:t>Divide middle coefficient by 2 /square/ add       </a:t>
            </a:r>
          </a:p>
          <a:p>
            <a:r>
              <a:rPr lang="en-US" dirty="0" smtClean="0"/>
              <a:t>Get a common denominator and combine fraction</a:t>
            </a:r>
          </a:p>
          <a:p>
            <a:r>
              <a:rPr lang="en-US" dirty="0" smtClean="0"/>
              <a:t>Write as a square </a:t>
            </a:r>
          </a:p>
          <a:p>
            <a:r>
              <a:rPr lang="en-US" dirty="0" smtClean="0"/>
              <a:t>Isolate the x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257800" y="1371600"/>
          <a:ext cx="1747684" cy="685800"/>
        </p:xfrm>
        <a:graphic>
          <a:graphicData uri="http://schemas.openxmlformats.org/presentationml/2006/ole">
            <p:oleObj spid="_x0000_s1051" name="Equation" r:id="rId3" imgW="1002865" imgH="393529" progId="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181600" y="2209800"/>
          <a:ext cx="1549400" cy="685800"/>
        </p:xfrm>
        <a:graphic>
          <a:graphicData uri="http://schemas.openxmlformats.org/presentationml/2006/ole">
            <p:oleObj spid="_x0000_s1052" name="Equation" r:id="rId4" imgW="888614" imgH="393529" progId="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0189107"/>
              </p:ext>
            </p:extLst>
          </p:nvPr>
        </p:nvGraphicFramePr>
        <p:xfrm>
          <a:off x="4876800" y="2971800"/>
          <a:ext cx="2898775" cy="730250"/>
        </p:xfrm>
        <a:graphic>
          <a:graphicData uri="http://schemas.openxmlformats.org/presentationml/2006/ole">
            <p:oleObj spid="_x0000_s1053" name="Equation" r:id="rId5" imgW="1663700" imgH="419100" progId="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876800" y="3886200"/>
          <a:ext cx="2767013" cy="730250"/>
        </p:xfrm>
        <a:graphic>
          <a:graphicData uri="http://schemas.openxmlformats.org/presentationml/2006/ole">
            <p:oleObj spid="_x0000_s1054" name="Equation" r:id="rId6" imgW="1587500" imgH="41910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029200" y="5638800"/>
          <a:ext cx="2362200" cy="861219"/>
        </p:xfrm>
        <a:graphic>
          <a:graphicData uri="http://schemas.openxmlformats.org/presentationml/2006/ole">
            <p:oleObj spid="_x0000_s1055" name="Equation" r:id="rId7" imgW="1218671" imgH="444307" progId="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66555800"/>
              </p:ext>
            </p:extLst>
          </p:nvPr>
        </p:nvGraphicFramePr>
        <p:xfrm>
          <a:off x="4953000" y="4800600"/>
          <a:ext cx="2162432" cy="762000"/>
        </p:xfrm>
        <a:graphic>
          <a:graphicData uri="http://schemas.openxmlformats.org/presentationml/2006/ole">
            <p:oleObj spid="_x0000_s1056" name="Equation" r:id="rId8" imgW="1333500" imgH="4699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formula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Identify the necessary values </a:t>
            </a:r>
          </a:p>
          <a:p>
            <a:r>
              <a:rPr lang="en-US" dirty="0" smtClean="0"/>
              <a:t>Replace variables with values</a:t>
            </a:r>
          </a:p>
          <a:p>
            <a:r>
              <a:rPr lang="en-US" dirty="0" smtClean="0"/>
              <a:t>Simplify following order of operations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8928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quadratic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Equation MUST be simplified, equal to zero, in descending order</a:t>
            </a:r>
          </a:p>
          <a:p>
            <a:r>
              <a:rPr lang="en-US" dirty="0" smtClean="0"/>
              <a:t>  3x</a:t>
            </a:r>
            <a:r>
              <a:rPr lang="en-US" baseline="30000" dirty="0" smtClean="0"/>
              <a:t>2</a:t>
            </a:r>
            <a:r>
              <a:rPr lang="en-US" dirty="0" smtClean="0"/>
              <a:t> – 2.6 </a:t>
            </a:r>
            <a:r>
              <a:rPr lang="en-US" smtClean="0"/>
              <a:t>x - </a:t>
            </a:r>
            <a:r>
              <a:rPr lang="en-US" dirty="0" smtClean="0"/>
              <a:t>4.8 = 0</a:t>
            </a:r>
          </a:p>
          <a:p>
            <a:endParaRPr lang="en-US" dirty="0"/>
          </a:p>
          <a:p>
            <a:r>
              <a:rPr lang="en-US" dirty="0" smtClean="0"/>
              <a:t>a = ?     b =   ?       c =  ?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    so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42697555"/>
              </p:ext>
            </p:extLst>
          </p:nvPr>
        </p:nvGraphicFramePr>
        <p:xfrm>
          <a:off x="914400" y="4953000"/>
          <a:ext cx="2362200" cy="862013"/>
        </p:xfrm>
        <a:graphic>
          <a:graphicData uri="http://schemas.openxmlformats.org/presentationml/2006/ole">
            <p:oleObj spid="_x0000_s2056" name="Equation" r:id="rId3" imgW="1218671" imgH="444307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17947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Quadratic  Functions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9120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values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3x</a:t>
                </a:r>
                <a:r>
                  <a:rPr lang="en-US" baseline="30000" dirty="0"/>
                  <a:t>2</a:t>
                </a:r>
                <a:r>
                  <a:rPr lang="en-US" dirty="0"/>
                  <a:t> – 2.6 x + 4.8 = </a:t>
                </a:r>
                <a:r>
                  <a:rPr lang="en-US" dirty="0" smtClean="0"/>
                  <a:t>0</a:t>
                </a:r>
              </a:p>
              <a:p>
                <a:r>
                  <a:rPr lang="en-US" dirty="0"/>
                  <a:t>x</a:t>
                </a:r>
                <a:r>
                  <a:rPr lang="en-US" dirty="0" smtClean="0"/>
                  <a:t>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−(−2.6)±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(2.6)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−4(3)(4.8)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2(3)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x</a:t>
                </a:r>
                <a:r>
                  <a:rPr lang="en-US" dirty="0" smtClean="0"/>
                  <a:t> =  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722544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3030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section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Parabolas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35652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equations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Quadratic equations are polynomial equations of degree 2.</a:t>
            </a:r>
          </a:p>
          <a:p>
            <a:endParaRPr lang="en-US" dirty="0"/>
          </a:p>
          <a:p>
            <a:r>
              <a:rPr lang="en-US" dirty="0" smtClean="0"/>
              <a:t>All quadratics graph a similar pattern – like all linear equations graph a straight line</a:t>
            </a:r>
          </a:p>
          <a:p>
            <a:endParaRPr lang="en-US" dirty="0"/>
          </a:p>
          <a:p>
            <a:r>
              <a:rPr lang="en-US" dirty="0" smtClean="0"/>
              <a:t>The pattern for a quadratic is called a parabola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2970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Determine the pattern for each function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 Decide whether the equation is linear, quadratic or neither.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3x – 7y = 12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5x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– 2x = y</a:t>
                </a:r>
              </a:p>
              <a:p>
                <a:r>
                  <a:rPr lang="en-US" dirty="0" smtClean="0"/>
                  <a:t>(x + 7)(x – 9) = y</a:t>
                </a:r>
              </a:p>
              <a:p>
                <a:r>
                  <a:rPr lang="en-US" dirty="0" smtClean="0"/>
                  <a:t>(5 – 3x – 7x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= y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9791487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 parabola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parabola looks like a valley or a mountain </a:t>
            </a:r>
          </a:p>
          <a:p>
            <a:r>
              <a:rPr lang="en-US" dirty="0" smtClean="0"/>
              <a:t>A parabola is symmetric </a:t>
            </a:r>
          </a:p>
          <a:p>
            <a:r>
              <a:rPr lang="en-US" dirty="0"/>
              <a:t> </a:t>
            </a:r>
            <a:r>
              <a:rPr lang="en-US" dirty="0" smtClean="0"/>
              <a:t>the domain is NOT restricted – but is often spoken of as 2 intervals- increasing and decreasing intervals</a:t>
            </a:r>
          </a:p>
          <a:p>
            <a:r>
              <a:rPr lang="en-US" dirty="0" smtClean="0"/>
              <a:t>A parabola has either a maximum (mountain) or a minimum (valley) point – thus the range is restricted</a:t>
            </a:r>
          </a:p>
          <a:p>
            <a:r>
              <a:rPr lang="en-US" dirty="0"/>
              <a:t> </a:t>
            </a:r>
            <a:r>
              <a:rPr lang="en-US" dirty="0" smtClean="0"/>
              <a:t>A parabola has exactly one y – intercept</a:t>
            </a:r>
          </a:p>
          <a:p>
            <a:r>
              <a:rPr lang="en-US" dirty="0" smtClean="0"/>
              <a:t>A parabola has AT MOST 2 x – intercepts but may have only one or none at all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49447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en-US" dirty="0" smtClean="0"/>
              <a:t>Graphically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057400" y="3352800"/>
            <a:ext cx="5029200" cy="1588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2" idx="2"/>
          </p:cNvCxnSpPr>
          <p:nvPr/>
        </p:nvCxnSpPr>
        <p:spPr>
          <a:xfrm rot="16200000" flipH="1">
            <a:off x="2461419" y="3528218"/>
            <a:ext cx="4297362" cy="76200"/>
          </a:xfrm>
          <a:prstGeom prst="straightConnector1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514600" y="1752600"/>
            <a:ext cx="2336074" cy="2181497"/>
          </a:xfrm>
          <a:custGeom>
            <a:avLst/>
            <a:gdLst>
              <a:gd name="connsiteX0" fmla="*/ 0 w 2272937"/>
              <a:gd name="connsiteY0" fmla="*/ 0 h 1857103"/>
              <a:gd name="connsiteX1" fmla="*/ 378823 w 2272937"/>
              <a:gd name="connsiteY1" fmla="*/ 1280160 h 1857103"/>
              <a:gd name="connsiteX2" fmla="*/ 1110343 w 2272937"/>
              <a:gd name="connsiteY2" fmla="*/ 1854926 h 1857103"/>
              <a:gd name="connsiteX3" fmla="*/ 1933303 w 2272937"/>
              <a:gd name="connsiteY3" fmla="*/ 1267097 h 1857103"/>
              <a:gd name="connsiteX4" fmla="*/ 2272937 w 2272937"/>
              <a:gd name="connsiteY4" fmla="*/ 13063 h 1857103"/>
              <a:gd name="connsiteX5" fmla="*/ 2272937 w 2272937"/>
              <a:gd name="connsiteY5" fmla="*/ 13063 h 1857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2937" h="1857103">
                <a:moveTo>
                  <a:pt x="0" y="0"/>
                </a:moveTo>
                <a:cubicBezTo>
                  <a:pt x="96883" y="485503"/>
                  <a:pt x="193766" y="971006"/>
                  <a:pt x="378823" y="1280160"/>
                </a:cubicBezTo>
                <a:cubicBezTo>
                  <a:pt x="563880" y="1589314"/>
                  <a:pt x="851263" y="1857103"/>
                  <a:pt x="1110343" y="1854926"/>
                </a:cubicBezTo>
                <a:cubicBezTo>
                  <a:pt x="1369423" y="1852749"/>
                  <a:pt x="1739537" y="1574074"/>
                  <a:pt x="1933303" y="1267097"/>
                </a:cubicBezTo>
                <a:cubicBezTo>
                  <a:pt x="2127069" y="960120"/>
                  <a:pt x="2272937" y="13063"/>
                  <a:pt x="2272937" y="13063"/>
                </a:cubicBezTo>
                <a:lnTo>
                  <a:pt x="2272937" y="13063"/>
                </a:lnTo>
              </a:path>
            </a:pathLst>
          </a:cu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6200000" flipV="1">
            <a:off x="1638300" y="3314700"/>
            <a:ext cx="3962400" cy="76200"/>
          </a:xfrm>
          <a:prstGeom prst="line">
            <a:avLst/>
          </a:prstGeom>
          <a:ln w="381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00600" y="2819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Y-intercept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62400" y="39624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Vertex- Minimum (or maximum  if oriented down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752600" y="990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 of symmetry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00200" y="38100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X-intercept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76800" y="3505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X-intercept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2590800" y="35814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3124200" y="12192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9" idx="2"/>
          </p:cNvCxnSpPr>
          <p:nvPr/>
        </p:nvCxnSpPr>
        <p:spPr>
          <a:xfrm rot="10800000">
            <a:off x="3655786" y="3931540"/>
            <a:ext cx="611414" cy="107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1"/>
          </p:cNvCxnSpPr>
          <p:nvPr/>
        </p:nvCxnSpPr>
        <p:spPr>
          <a:xfrm rot="10800000">
            <a:off x="4572000" y="2971800"/>
            <a:ext cx="228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7" idx="1"/>
          </p:cNvCxnSpPr>
          <p:nvPr/>
        </p:nvCxnSpPr>
        <p:spPr>
          <a:xfrm rot="10800000">
            <a:off x="4419600" y="3352800"/>
            <a:ext cx="457200" cy="337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239986" y="1257298"/>
            <a:ext cx="381000" cy="381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2971800"/>
            <a:ext cx="6096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7443" y="1567934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Orientation up (or down)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286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Decreasing 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057400" y="2655332"/>
            <a:ext cx="342900" cy="33551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334000" y="1828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increasing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105400" y="1676400"/>
            <a:ext cx="381000" cy="609600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the graph to answer questions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56359068"/>
              </p:ext>
            </p:extLst>
          </p:nvPr>
        </p:nvGraphicFramePr>
        <p:xfrm>
          <a:off x="1174750" y="1600201"/>
          <a:ext cx="3321050" cy="2895600"/>
        </p:xfrm>
        <a:graphic>
          <a:graphicData uri="http://schemas.openxmlformats.org/presentationml/2006/ole">
            <p:oleObj spid="_x0000_s3079" name="Graph System" r:id="rId3" imgW="10152000" imgH="6779880" progId="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81600" y="1752600"/>
            <a:ext cx="2971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dirty="0" smtClean="0"/>
              <a:t>Find the vertex – state the range</a:t>
            </a:r>
          </a:p>
          <a:p>
            <a:pPr marL="342900" indent="-342900">
              <a:buAutoNum type="alphaLcPeriod"/>
            </a:pPr>
            <a:r>
              <a:rPr lang="en-US" dirty="0"/>
              <a:t> </a:t>
            </a:r>
            <a:r>
              <a:rPr lang="en-US" dirty="0" smtClean="0"/>
              <a:t>find the y- intercept</a:t>
            </a:r>
          </a:p>
          <a:p>
            <a:pPr marL="342900" indent="-342900">
              <a:buAutoNum type="alphaLcPeriod"/>
            </a:pPr>
            <a:r>
              <a:rPr lang="en-US" dirty="0" smtClean="0"/>
              <a:t>Find the x – intercept</a:t>
            </a:r>
          </a:p>
          <a:p>
            <a:pPr marL="342900" indent="-342900">
              <a:buAutoNum type="alphaLcPeriod"/>
            </a:pPr>
            <a:r>
              <a:rPr lang="en-US" dirty="0" smtClean="0"/>
              <a:t>Find the line of symmetry</a:t>
            </a:r>
          </a:p>
          <a:p>
            <a:pPr marL="342900" indent="-342900">
              <a:buAutoNum type="alphaLcPeriod"/>
            </a:pPr>
            <a:r>
              <a:rPr lang="en-US" dirty="0" smtClean="0"/>
              <a:t>Find f(2)</a:t>
            </a:r>
          </a:p>
          <a:p>
            <a:pPr marL="342900" indent="-342900">
              <a:buAutoNum type="alphaLcPeriod"/>
            </a:pPr>
            <a:r>
              <a:rPr lang="en-US" dirty="0" smtClean="0"/>
              <a:t>Find where f(x) = -10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85225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the graph to answer questions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1752600"/>
            <a:ext cx="2971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dirty="0" smtClean="0"/>
              <a:t>Find the vertex</a:t>
            </a:r>
          </a:p>
          <a:p>
            <a:pPr marL="342900" indent="-342900">
              <a:buAutoNum type="alphaLcPeriod"/>
            </a:pPr>
            <a:r>
              <a:rPr lang="en-US" dirty="0"/>
              <a:t> </a:t>
            </a:r>
            <a:r>
              <a:rPr lang="en-US" dirty="0" smtClean="0"/>
              <a:t>find the y- intercept</a:t>
            </a:r>
          </a:p>
          <a:p>
            <a:pPr marL="342900" indent="-342900">
              <a:buAutoNum type="alphaLcPeriod"/>
            </a:pPr>
            <a:r>
              <a:rPr lang="en-US" dirty="0" smtClean="0"/>
              <a:t>Find the x – intercept</a:t>
            </a:r>
          </a:p>
          <a:p>
            <a:pPr marL="342900" indent="-342900">
              <a:buAutoNum type="alphaLcPeriod"/>
            </a:pPr>
            <a:r>
              <a:rPr lang="en-US" dirty="0" smtClean="0"/>
              <a:t>Find the line of symmetry</a:t>
            </a:r>
          </a:p>
          <a:p>
            <a:pPr marL="342900" indent="-342900">
              <a:buAutoNum type="alphaLcPeriod"/>
            </a:pPr>
            <a:r>
              <a:rPr lang="en-US" dirty="0" smtClean="0"/>
              <a:t>Find f(-5)</a:t>
            </a:r>
          </a:p>
          <a:p>
            <a:pPr marL="342900" indent="-342900">
              <a:buAutoNum type="alphaLcPeriod"/>
            </a:pPr>
            <a:r>
              <a:rPr lang="en-US" dirty="0" smtClean="0"/>
              <a:t>Find where f(x) = 7</a:t>
            </a:r>
          </a:p>
          <a:p>
            <a:pPr marL="342900" indent="-342900">
              <a:buAutoNum type="alphaLcPeriod"/>
            </a:pPr>
            <a:r>
              <a:rPr lang="en-US" dirty="0" smtClean="0"/>
              <a:t>On what interval is f(x) increasing?</a:t>
            </a:r>
          </a:p>
          <a:p>
            <a:pPr marL="342900" indent="-342900">
              <a:buAutoNum type="alphaLcPeriod"/>
            </a:pPr>
            <a:r>
              <a:rPr lang="en-US" dirty="0" smtClean="0"/>
              <a:t>On what interval is f(x) decreasing?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22784270"/>
              </p:ext>
            </p:extLst>
          </p:nvPr>
        </p:nvGraphicFramePr>
        <p:xfrm>
          <a:off x="1174750" y="1600201"/>
          <a:ext cx="3889380" cy="2590800"/>
        </p:xfrm>
        <a:graphic>
          <a:graphicData uri="http://schemas.openxmlformats.org/presentationml/2006/ole">
            <p:oleObj spid="_x0000_s4102" name="Graph System" r:id="rId3" imgW="10152000" imgH="677988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7195726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the graph to answer questions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1752600"/>
            <a:ext cx="2971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dirty="0" smtClean="0"/>
              <a:t>Find the minimum point</a:t>
            </a:r>
          </a:p>
          <a:p>
            <a:pPr marL="342900" indent="-342900">
              <a:buAutoNum type="alphaLcPeriod"/>
            </a:pPr>
            <a:r>
              <a:rPr lang="en-US" dirty="0"/>
              <a:t> </a:t>
            </a:r>
            <a:r>
              <a:rPr lang="en-US" dirty="0" smtClean="0"/>
              <a:t>Find the maximum point</a:t>
            </a:r>
          </a:p>
          <a:p>
            <a:pPr marL="342900" indent="-342900">
              <a:buAutoNum type="alphaLcPeriod"/>
            </a:pPr>
            <a:r>
              <a:rPr lang="en-US" dirty="0" smtClean="0"/>
              <a:t>What is the range?</a:t>
            </a:r>
          </a:p>
          <a:p>
            <a:pPr marL="342900" indent="-342900">
              <a:buAutoNum type="alphaLcPeriod"/>
            </a:pPr>
            <a:r>
              <a:rPr lang="en-US" dirty="0" smtClean="0"/>
              <a:t>Find the x – intercept</a:t>
            </a:r>
          </a:p>
          <a:p>
            <a:pPr marL="342900" indent="-342900">
              <a:buAutoNum type="alphaLcPeriod"/>
            </a:pPr>
            <a:r>
              <a:rPr lang="en-US" dirty="0" smtClean="0"/>
              <a:t>What is the domain</a:t>
            </a:r>
          </a:p>
          <a:p>
            <a:pPr marL="342900" indent="-342900">
              <a:buAutoNum type="alphaLcPeriod"/>
            </a:pPr>
            <a:r>
              <a:rPr lang="en-US" dirty="0" smtClean="0"/>
              <a:t>Find f(9)</a:t>
            </a:r>
          </a:p>
          <a:p>
            <a:pPr marL="342900" indent="-342900">
              <a:buAutoNum type="alphaLcPeriod"/>
            </a:pPr>
            <a:r>
              <a:rPr lang="en-US" dirty="0" smtClean="0"/>
              <a:t>Find where f(x) = 6</a:t>
            </a:r>
          </a:p>
          <a:p>
            <a:pPr marL="342900" indent="-342900">
              <a:buAutoNum type="alphaLcPeriod"/>
            </a:pPr>
            <a:r>
              <a:rPr lang="en-US" dirty="0" smtClean="0"/>
              <a:t>On what interval is f(x) increasing?</a:t>
            </a:r>
          </a:p>
          <a:p>
            <a:pPr marL="342900" indent="-342900">
              <a:buAutoNum type="alphaLcPeriod"/>
            </a:pPr>
            <a:r>
              <a:rPr lang="en-US" dirty="0" smtClean="0"/>
              <a:t>On what interval is f(x) decreasing?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57707301"/>
              </p:ext>
            </p:extLst>
          </p:nvPr>
        </p:nvGraphicFramePr>
        <p:xfrm>
          <a:off x="1174750" y="1600201"/>
          <a:ext cx="3774987" cy="2514600"/>
        </p:xfrm>
        <a:graphic>
          <a:graphicData uri="http://schemas.openxmlformats.org/presentationml/2006/ole">
            <p:oleObj spid="_x0000_s5126" name="Graph System" r:id="rId3" imgW="10152000" imgH="677988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44357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4 -  section </a:t>
            </a:r>
            <a:r>
              <a:rPr lang="en-US" dirty="0"/>
              <a:t>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Solving using roots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4537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symmetry to find a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if    f(x)   has a vertex of (2,5)     and   (5,8) is a point on the parabola find one other point on the parabola.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10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– section 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Vertex form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905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quadratic equations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Standard </a:t>
            </a:r>
            <a:r>
              <a:rPr lang="en-US" dirty="0" smtClean="0"/>
              <a:t>form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f(x) =  ax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bx</a:t>
            </a:r>
            <a:r>
              <a:rPr lang="en-US" dirty="0" smtClean="0"/>
              <a:t> +c = 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Vertex form – completed square form</a:t>
            </a:r>
          </a:p>
          <a:p>
            <a:pPr marL="0" indent="0">
              <a:buNone/>
            </a:pPr>
            <a:r>
              <a:rPr lang="en-US" dirty="0" smtClean="0"/>
              <a:t>              f(x) =  a(x – h)</a:t>
            </a:r>
            <a:r>
              <a:rPr lang="en-US" baseline="30000" dirty="0" smtClean="0"/>
              <a:t>2</a:t>
            </a:r>
            <a:r>
              <a:rPr lang="en-US" dirty="0" smtClean="0"/>
              <a:t> + k = 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Factored form</a:t>
            </a:r>
          </a:p>
          <a:p>
            <a:pPr marL="0" indent="0">
              <a:buNone/>
            </a:pPr>
            <a:r>
              <a:rPr lang="en-US" dirty="0" smtClean="0"/>
              <a:t>              f(x)=   (x – x</a:t>
            </a:r>
            <a:r>
              <a:rPr lang="en-US" baseline="-25000" dirty="0" smtClean="0"/>
              <a:t>1</a:t>
            </a:r>
            <a:r>
              <a:rPr lang="en-US" dirty="0" smtClean="0"/>
              <a:t>)(x – x</a:t>
            </a:r>
            <a:r>
              <a:rPr lang="en-US" baseline="-25000" dirty="0" smtClean="0"/>
              <a:t>2</a:t>
            </a:r>
            <a:r>
              <a:rPr lang="en-US" dirty="0" smtClean="0"/>
              <a:t>) = y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22560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Y-intercept   -  find f(0)</a:t>
            </a:r>
          </a:p>
          <a:p>
            <a:r>
              <a:rPr lang="en-US" dirty="0" smtClean="0"/>
              <a:t>X-intercept  -  solve f(x) = 0</a:t>
            </a:r>
          </a:p>
          <a:p>
            <a:r>
              <a:rPr lang="en-US" dirty="0" smtClean="0"/>
              <a:t>Vertex -    orientation – maximum, minimum- line of symmetry – range</a:t>
            </a:r>
          </a:p>
          <a:p>
            <a:r>
              <a:rPr lang="en-US" dirty="0"/>
              <a:t> </a:t>
            </a:r>
            <a:r>
              <a:rPr lang="en-US" dirty="0" smtClean="0"/>
              <a:t>rate of increase or decrease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8122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Vertex form = what the numbers tell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   given    f(x) = a( x – h)</a:t>
            </a:r>
            <a:r>
              <a:rPr lang="en-US" baseline="30000" dirty="0" smtClean="0"/>
              <a:t>2</a:t>
            </a:r>
            <a:r>
              <a:rPr lang="en-US" dirty="0" smtClean="0"/>
              <a:t> + k    where a, h and k are known numbers</a:t>
            </a:r>
          </a:p>
          <a:p>
            <a:endParaRPr lang="en-US" dirty="0"/>
          </a:p>
          <a:p>
            <a:r>
              <a:rPr lang="en-US" dirty="0" smtClean="0"/>
              <a:t>a is  multiplying -   scale factor – acts similarly to m in linear equation</a:t>
            </a:r>
          </a:p>
          <a:p>
            <a:pPr marL="0" indent="0">
              <a:buNone/>
            </a:pPr>
            <a:r>
              <a:rPr lang="en-US" dirty="0" smtClean="0"/>
              <a:t>                    a&gt;0 -  parabola is oriented up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(valley - has a minimum)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a &lt; 0 – parabola is oriented down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(mountain – has a maximum)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as a increases the Parabola gets “steeper”  - looks narrower</a:t>
            </a:r>
          </a:p>
          <a:p>
            <a:r>
              <a:rPr lang="en-US" dirty="0" smtClean="0"/>
              <a:t>f(h) = k    so   (</a:t>
            </a:r>
            <a:r>
              <a:rPr lang="en-US" dirty="0" err="1" smtClean="0"/>
              <a:t>h,k</a:t>
            </a:r>
            <a:r>
              <a:rPr lang="en-US" dirty="0" smtClean="0"/>
              <a:t>) is a point on the graph in fact -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(h, k) is the vertex of the graph – so the parabola is h units right(</a:t>
            </a:r>
            <a:r>
              <a:rPr lang="en-US" dirty="0" err="1" smtClean="0"/>
              <a:t>pos</a:t>
            </a:r>
            <a:r>
              <a:rPr lang="en-US" dirty="0" smtClean="0"/>
              <a:t>) or left(</a:t>
            </a:r>
            <a:r>
              <a:rPr lang="en-US" dirty="0" err="1" smtClean="0"/>
              <a:t>neg</a:t>
            </a:r>
            <a:r>
              <a:rPr lang="en-US" dirty="0" smtClean="0"/>
              <a:t>)    and   k units up(</a:t>
            </a:r>
            <a:r>
              <a:rPr lang="en-US" dirty="0" err="1" smtClean="0"/>
              <a:t>pos</a:t>
            </a:r>
            <a:r>
              <a:rPr lang="en-US" dirty="0" smtClean="0"/>
              <a:t>) or down(</a:t>
            </a:r>
            <a:r>
              <a:rPr lang="en-US" dirty="0" err="1" smtClean="0"/>
              <a:t>neg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501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f(x) =   3(x + 4)</a:t>
            </a:r>
            <a:r>
              <a:rPr lang="en-US" baseline="30000" dirty="0" smtClean="0"/>
              <a:t>2</a:t>
            </a:r>
            <a:r>
              <a:rPr lang="en-US" dirty="0" smtClean="0"/>
              <a:t> + 5</a:t>
            </a:r>
          </a:p>
          <a:p>
            <a:r>
              <a:rPr lang="en-US" dirty="0" smtClean="0"/>
              <a:t>             a = 3          parabola is a valley –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parabola is narrow</a:t>
            </a:r>
          </a:p>
          <a:p>
            <a:r>
              <a:rPr lang="en-US" dirty="0" smtClean="0"/>
              <a:t> (h , k )   =  (-4, 5)     parabola is left 4 and up  5 </a:t>
            </a:r>
          </a:p>
          <a:p>
            <a:endParaRPr lang="en-US" dirty="0" smtClean="0"/>
          </a:p>
          <a:p>
            <a:r>
              <a:rPr lang="en-US" dirty="0" smtClean="0"/>
              <a:t>Specific information    f(0) =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f(x) = 0 (not asked in </a:t>
            </a:r>
            <a:r>
              <a:rPr lang="en-US" dirty="0" err="1" smtClean="0"/>
              <a:t>webassign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                             line of symmetry -   x =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range                domain</a:t>
            </a:r>
            <a:endParaRPr lang="en-US" dirty="0"/>
          </a:p>
          <a:p>
            <a:r>
              <a:rPr lang="en-US" dirty="0" smtClean="0"/>
              <a:t>   using symmetry to find a point  f(-1) =  what?</a:t>
            </a:r>
          </a:p>
          <a:p>
            <a:pPr marL="0" indent="0">
              <a:buNone/>
            </a:pPr>
            <a:r>
              <a:rPr lang="en-US" dirty="0" smtClean="0"/>
              <a:t>                what other point is on the parabola due to symmetry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0769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g(x) = .25x</a:t>
            </a:r>
            <a:r>
              <a:rPr lang="en-US" baseline="30000" dirty="0" smtClean="0"/>
              <a:t>2</a:t>
            </a:r>
            <a:r>
              <a:rPr lang="en-US" dirty="0" smtClean="0"/>
              <a:t> – 7  [seen as vertex form -   g(x) = .25(x – 0)</a:t>
            </a:r>
            <a:r>
              <a:rPr lang="en-US" baseline="30000" dirty="0" smtClean="0"/>
              <a:t>2</a:t>
            </a:r>
            <a:r>
              <a:rPr lang="en-US" dirty="0" smtClean="0"/>
              <a:t> – 7]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a =                    h =                  k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g(0) =                             g(x) = 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Line of symmetry       domain        range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Is    (4, -3) on the graph?    What other point is found using symmetry?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462101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h(x) = -(x – 3)</a:t>
            </a:r>
            <a:r>
              <a:rPr lang="en-US" baseline="30000" dirty="0" smtClean="0"/>
              <a:t>2</a:t>
            </a:r>
            <a:r>
              <a:rPr lang="en-US" dirty="0" smtClean="0"/>
              <a:t> + 5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a =                    h =            k =  </a:t>
            </a:r>
          </a:p>
          <a:p>
            <a:endParaRPr lang="en-US" dirty="0"/>
          </a:p>
          <a:p>
            <a:r>
              <a:rPr lang="en-US" dirty="0" smtClean="0"/>
              <a:t>h(0)                       h(x) = 0</a:t>
            </a:r>
          </a:p>
          <a:p>
            <a:endParaRPr lang="en-US" dirty="0"/>
          </a:p>
          <a:p>
            <a:r>
              <a:rPr lang="en-US" dirty="0" smtClean="0"/>
              <a:t>Line of symmetry             domain        range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76893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k(x) =   -3(x – 8)</a:t>
            </a:r>
            <a:r>
              <a:rPr lang="en-US" baseline="30000" dirty="0" smtClean="0"/>
              <a:t>2</a:t>
            </a:r>
          </a:p>
          <a:p>
            <a:endParaRPr lang="en-US" dirty="0"/>
          </a:p>
          <a:p>
            <a:r>
              <a:rPr lang="en-US" dirty="0" smtClean="0"/>
              <a:t>  a =                   h =                   k = </a:t>
            </a:r>
          </a:p>
          <a:p>
            <a:endParaRPr lang="en-US" dirty="0"/>
          </a:p>
          <a:p>
            <a:r>
              <a:rPr lang="en-US" dirty="0" smtClean="0"/>
              <a:t>k(0)   =                         k(x) = </a:t>
            </a:r>
          </a:p>
          <a:p>
            <a:endParaRPr lang="en-US" dirty="0"/>
          </a:p>
          <a:p>
            <a:r>
              <a:rPr lang="en-US" dirty="0" smtClean="0"/>
              <a:t>Line of symmetry       range       domain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007601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smtClean="0"/>
              <a:t>4 – section 7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510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Quirk of square roots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 As seen in chapter 8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b="0" dirty="0" smtClean="0"/>
              </a:p>
              <a:p>
                <a:endParaRPr lang="en-US" dirty="0"/>
              </a:p>
              <a:p>
                <a:r>
                  <a:rPr lang="en-US" b="0" dirty="0" smtClean="0"/>
                  <a:t>Because of the restrictions on square root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𝑎𝑙𝑤𝑎𝑦𝑠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 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  </m:t>
                    </m:r>
                    <m:r>
                      <a:rPr lang="en-US" b="0" i="1" smtClean="0">
                        <a:latin typeface="Cambria Math"/>
                      </a:rPr>
                      <m:t>𝑎𝑙𝑤𝑎𝑦𝑠</m:t>
                    </m:r>
                  </m:oMath>
                </a14:m>
                <a:endParaRPr lang="en-US" b="0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We already know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±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    so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/>
                      </a:rPr>
                      <m:t>=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±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en-US" b="0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1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58259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standard form-  f(x) = ax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bx</a:t>
            </a:r>
            <a:r>
              <a:rPr lang="en-US" dirty="0" smtClean="0"/>
              <a:t> + 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a    is the same a as in vertex form – still gives the same information     b and c are NOT h and k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Find   y- intercept -    still  evaluate   f(0)</a:t>
            </a:r>
          </a:p>
          <a:p>
            <a:endParaRPr lang="en-US" dirty="0" smtClean="0"/>
          </a:p>
          <a:p>
            <a:r>
              <a:rPr lang="en-US" dirty="0" smtClean="0"/>
              <a:t>           x – intercept -    still  solve     f(x) = 0</a:t>
            </a:r>
          </a:p>
          <a:p>
            <a:endParaRPr lang="en-US" dirty="0"/>
          </a:p>
          <a:p>
            <a:r>
              <a:rPr lang="en-US" dirty="0" smtClean="0"/>
              <a:t>What the quadratic formula tells us about vertex -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vertex is      (  -b/2a,  f(-b/2a))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34110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f(x) =  x</a:t>
            </a:r>
            <a:r>
              <a:rPr lang="en-US" baseline="30000" dirty="0" smtClean="0"/>
              <a:t>2</a:t>
            </a:r>
            <a:r>
              <a:rPr lang="en-US" dirty="0" smtClean="0"/>
              <a:t> – 8x +   15</a:t>
            </a:r>
          </a:p>
          <a:p>
            <a:r>
              <a:rPr lang="en-US" dirty="0" smtClean="0"/>
              <a:t>a = 1    means ???</a:t>
            </a:r>
            <a:endParaRPr lang="en-US" dirty="0"/>
          </a:p>
          <a:p>
            <a:r>
              <a:rPr lang="en-US" dirty="0" smtClean="0"/>
              <a:t>f(0) =                      f(x) = 0   </a:t>
            </a:r>
          </a:p>
          <a:p>
            <a:endParaRPr lang="en-US" dirty="0"/>
          </a:p>
          <a:p>
            <a:r>
              <a:rPr lang="en-US" dirty="0" smtClean="0"/>
              <a:t>  vertex is  :    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6826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g(x) =    - 2x</a:t>
            </a:r>
            <a:r>
              <a:rPr lang="en-US" baseline="30000" dirty="0" smtClean="0"/>
              <a:t>2</a:t>
            </a:r>
            <a:r>
              <a:rPr lang="en-US" dirty="0" smtClean="0"/>
              <a:t> + 8x </a:t>
            </a:r>
            <a:r>
              <a:rPr lang="en-US" dirty="0"/>
              <a:t>-</a:t>
            </a:r>
            <a:r>
              <a:rPr lang="en-US" dirty="0" smtClean="0"/>
              <a:t> 24</a:t>
            </a:r>
          </a:p>
          <a:p>
            <a:endParaRPr lang="en-US" dirty="0" smtClean="0"/>
          </a:p>
          <a:p>
            <a:r>
              <a:rPr lang="en-US" dirty="0" smtClean="0"/>
              <a:t>a =                   g(0) =            g(x) =  0</a:t>
            </a:r>
          </a:p>
          <a:p>
            <a:endParaRPr lang="en-US" dirty="0"/>
          </a:p>
          <a:p>
            <a:r>
              <a:rPr lang="en-US" dirty="0" smtClean="0"/>
              <a:t>Find vertex:      </a:t>
            </a:r>
          </a:p>
          <a:p>
            <a:r>
              <a:rPr lang="en-US" dirty="0"/>
              <a:t> </a:t>
            </a:r>
            <a:r>
              <a:rPr lang="en-US" dirty="0" smtClean="0"/>
              <a:t>line of symmetry    range   domain   etc.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696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j(x) =  </a:t>
            </a:r>
            <a:r>
              <a:rPr lang="en-US" smtClean="0"/>
              <a:t>3x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 smtClean="0"/>
              <a:t>- </a:t>
            </a:r>
            <a:r>
              <a:rPr lang="en-US" dirty="0" smtClean="0"/>
              <a:t>9   [seen as standard form  b = 0] 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a =                    j(0) =             j(x) = 0</a:t>
            </a:r>
          </a:p>
          <a:p>
            <a:endParaRPr lang="en-US" dirty="0"/>
          </a:p>
          <a:p>
            <a:r>
              <a:rPr lang="en-US" dirty="0" smtClean="0"/>
              <a:t>Vertex =       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6182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– section 3(replaced)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Finding models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809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Given vertex and one point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If vertex is given you know that</a:t>
            </a:r>
          </a:p>
          <a:p>
            <a:pPr marL="0" indent="0">
              <a:buNone/>
            </a:pPr>
            <a:r>
              <a:rPr lang="en-US" dirty="0" smtClean="0"/>
              <a:t>                f(x) = a(x – h)</a:t>
            </a:r>
            <a:r>
              <a:rPr lang="en-US" baseline="30000" dirty="0" smtClean="0"/>
              <a:t>2</a:t>
            </a:r>
            <a:r>
              <a:rPr lang="en-US" dirty="0" smtClean="0"/>
              <a:t> + k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so the only question left is finding a</a:t>
            </a:r>
            <a:endParaRPr lang="en-US" dirty="0"/>
          </a:p>
          <a:p>
            <a:r>
              <a:rPr lang="en-US" dirty="0" smtClean="0"/>
              <a:t> Example   vertex (3, 8)   going through (2,5)</a:t>
            </a:r>
          </a:p>
          <a:p>
            <a:endParaRPr lang="en-US" dirty="0"/>
          </a:p>
          <a:p>
            <a:r>
              <a:rPr lang="en-US" dirty="0" smtClean="0"/>
              <a:t>                  f(x) =  a(x -3)</a:t>
            </a:r>
            <a:r>
              <a:rPr lang="en-US" baseline="30000" dirty="0" smtClean="0"/>
              <a:t>2</a:t>
            </a:r>
            <a:r>
              <a:rPr lang="en-US" dirty="0" smtClean="0"/>
              <a:t> + 8</a:t>
            </a:r>
          </a:p>
          <a:p>
            <a:r>
              <a:rPr lang="en-US" dirty="0"/>
              <a:t> </a:t>
            </a:r>
            <a:r>
              <a:rPr lang="en-US" dirty="0" smtClean="0"/>
              <a:t>   and       f(2) = a(2 – 3)</a:t>
            </a:r>
            <a:r>
              <a:rPr lang="en-US" baseline="30000" dirty="0" smtClean="0"/>
              <a:t>2</a:t>
            </a:r>
            <a:r>
              <a:rPr lang="en-US" dirty="0" smtClean="0"/>
              <a:t> +8 = 5</a:t>
            </a:r>
          </a:p>
          <a:p>
            <a:r>
              <a:rPr lang="en-US" dirty="0"/>
              <a:t> </a:t>
            </a:r>
            <a:r>
              <a:rPr lang="en-US" dirty="0" smtClean="0"/>
              <a:t>so                             a + 8 = 5    and    a = -3</a:t>
            </a:r>
          </a:p>
          <a:p>
            <a:r>
              <a:rPr lang="en-US" dirty="0"/>
              <a:t> </a:t>
            </a:r>
            <a:r>
              <a:rPr lang="en-US" dirty="0" smtClean="0"/>
              <a:t> thus        f(x) = -3(x – 3)</a:t>
            </a:r>
            <a:r>
              <a:rPr lang="en-US" baseline="30000" dirty="0" smtClean="0"/>
              <a:t>2</a:t>
            </a:r>
            <a:r>
              <a:rPr lang="en-US" dirty="0" smtClean="0"/>
              <a:t> + 8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817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Vertex   (-2,-3)      y – intercept   (0, 10)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Vertex   (5,-9)        point   (3,12)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53451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x-intercepts and a point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 intercepts are solutions that come from factors</a:t>
            </a:r>
          </a:p>
          <a:p>
            <a:r>
              <a:rPr lang="en-US" dirty="0"/>
              <a:t> </a:t>
            </a:r>
            <a:r>
              <a:rPr lang="en-US" dirty="0" smtClean="0"/>
              <a:t> (x</a:t>
            </a:r>
            <a:r>
              <a:rPr lang="en-US" baseline="-25000" dirty="0" smtClean="0"/>
              <a:t>1</a:t>
            </a:r>
            <a:r>
              <a:rPr lang="en-US" dirty="0" smtClean="0"/>
              <a:t>,0)  implies        x = x</a:t>
            </a:r>
            <a:r>
              <a:rPr lang="en-US" baseline="-25000" dirty="0" smtClean="0"/>
              <a:t>1</a:t>
            </a:r>
          </a:p>
          <a:p>
            <a:r>
              <a:rPr lang="en-US" dirty="0"/>
              <a:t> </a:t>
            </a:r>
            <a:r>
              <a:rPr lang="en-US" dirty="0" smtClean="0"/>
              <a:t>             came from     x – x</a:t>
            </a:r>
            <a:r>
              <a:rPr lang="en-US" baseline="-25000" dirty="0" smtClean="0"/>
              <a:t>1</a:t>
            </a:r>
            <a:r>
              <a:rPr lang="en-US" dirty="0" smtClean="0"/>
              <a:t> = 0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so               (x – x</a:t>
            </a:r>
            <a:r>
              <a:rPr lang="en-US" baseline="-25000" dirty="0" smtClean="0"/>
              <a:t>1</a:t>
            </a:r>
            <a:r>
              <a:rPr lang="en-US" dirty="0" smtClean="0"/>
              <a:t>) is a factor</a:t>
            </a:r>
          </a:p>
          <a:p>
            <a:r>
              <a:rPr lang="en-US" dirty="0" smtClean="0"/>
              <a:t>Example:   (3, 0)   and (5,0)     (0, 30)  </a:t>
            </a:r>
          </a:p>
          <a:p>
            <a:pPr marL="0" indent="0">
              <a:buNone/>
            </a:pPr>
            <a:r>
              <a:rPr lang="en-US" dirty="0" smtClean="0"/>
              <a:t>                               </a:t>
            </a:r>
          </a:p>
          <a:p>
            <a:pPr marL="0" indent="0">
              <a:buNone/>
            </a:pPr>
            <a:r>
              <a:rPr lang="en-US" dirty="0" smtClean="0"/>
              <a:t>      thus          (x – 3) and (x – 5) are factors </a:t>
            </a:r>
          </a:p>
          <a:p>
            <a:pPr marL="0" indent="0">
              <a:buNone/>
            </a:pPr>
            <a:r>
              <a:rPr lang="en-US" dirty="0" smtClean="0"/>
              <a:t>       and      f(x) = a(x – 3)(x – 5)</a:t>
            </a:r>
          </a:p>
          <a:p>
            <a:r>
              <a:rPr lang="en-US" dirty="0" smtClean="0"/>
              <a:t> Again – find a      f(0) =   a(-3)(-5) = 30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15a = 30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a = 2</a:t>
            </a:r>
          </a:p>
          <a:p>
            <a:r>
              <a:rPr lang="en-US" dirty="0"/>
              <a:t> </a:t>
            </a:r>
            <a:r>
              <a:rPr lang="en-US" dirty="0" smtClean="0"/>
              <a:t>    so     f(x) =   2(x – 3)(x – 5)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565631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Given x-intercepts and 1 point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 Example :     (2/3,0) , (5,0)     (3,4)</a:t>
                </a:r>
              </a:p>
              <a:p>
                <a:r>
                  <a:rPr lang="en-US" dirty="0" smtClean="0"/>
                  <a:t>                  g(x) = a(x – 2/3)(x – 5)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or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    x = 2/3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3x = 2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3x – 2 = 0    and   g(x) = a(3x – 2)(x – 5)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g(3) =  a(9 – 2)(3 – 5) = 4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    a(7)(-2) =   4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    -14a = 4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          a = 4/-14 =  - 2/7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g(x) =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(3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−2)(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−5)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037" t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7924941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– given 3 random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equation for a parabola can be found from any 3 points -  we do not have the skills needed to do this -  shades of things to come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98953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using inversing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x</a:t>
            </a:r>
            <a:r>
              <a:rPr lang="en-US" baseline="30000" dirty="0" smtClean="0"/>
              <a:t>2</a:t>
            </a:r>
            <a:r>
              <a:rPr lang="en-US" dirty="0" smtClean="0"/>
              <a:t> = 16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x</a:t>
            </a:r>
            <a:r>
              <a:rPr lang="en-US" baseline="30000" dirty="0" smtClean="0"/>
              <a:t>2</a:t>
            </a:r>
            <a:r>
              <a:rPr lang="en-US" dirty="0" smtClean="0"/>
              <a:t> = 15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x</a:t>
            </a:r>
            <a:r>
              <a:rPr lang="en-US" baseline="30000" dirty="0" smtClean="0"/>
              <a:t>2</a:t>
            </a:r>
            <a:r>
              <a:rPr lang="en-US" dirty="0" smtClean="0"/>
              <a:t> =  -36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028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(x + 5)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– 9 = 12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- 5(x – 3)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+ 12 =  -13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4(2 – 3x)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+ 17 = -3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+16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=7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185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23859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4- section 5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Solving by factoring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794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square root doesn’t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Given     x</a:t>
            </a:r>
            <a:r>
              <a:rPr lang="en-US" baseline="30000" dirty="0" smtClean="0"/>
              <a:t>2</a:t>
            </a:r>
            <a:r>
              <a:rPr lang="en-US" dirty="0" smtClean="0"/>
              <a:t> – 4x = 12       </a:t>
            </a:r>
          </a:p>
          <a:p>
            <a:endParaRPr lang="en-US" dirty="0"/>
          </a:p>
          <a:p>
            <a:r>
              <a:rPr lang="en-US" dirty="0" smtClean="0"/>
              <a:t>For many polynomials of this type you can split the problem using a simple rule called the zero product rule</a:t>
            </a:r>
          </a:p>
          <a:p>
            <a:endParaRPr lang="en-US" dirty="0"/>
          </a:p>
          <a:p>
            <a:r>
              <a:rPr lang="en-US" dirty="0" smtClean="0"/>
              <a:t>Rule       </a:t>
            </a:r>
            <a:r>
              <a:rPr lang="en-US" dirty="0" err="1" smtClean="0"/>
              <a:t>ab</a:t>
            </a:r>
            <a:r>
              <a:rPr lang="en-US" dirty="0" smtClean="0"/>
              <a:t> = 0     if and only if   a = 0 or b =0</a:t>
            </a:r>
          </a:p>
          <a:p>
            <a:r>
              <a:rPr lang="en-US" dirty="0" smtClean="0"/>
              <a:t>Key elements – one side of equation is zero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the other side is FACTORS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972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product rule: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(x – 9)(3x + 5) = 0</a:t>
            </a:r>
          </a:p>
          <a:p>
            <a:r>
              <a:rPr lang="en-US" dirty="0" smtClean="0"/>
              <a:t>x(x – 12) = 0</a:t>
            </a:r>
          </a:p>
          <a:p>
            <a:endParaRPr lang="en-US" dirty="0"/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15x + 26 = 0 </a:t>
            </a:r>
          </a:p>
          <a:p>
            <a:r>
              <a:rPr lang="en-US" dirty="0" smtClean="0"/>
              <a:t>x</a:t>
            </a:r>
            <a:r>
              <a:rPr lang="en-US" baseline="30000" dirty="0" smtClean="0"/>
              <a:t>3</a:t>
            </a:r>
            <a:r>
              <a:rPr lang="en-US" dirty="0" smtClean="0"/>
              <a:t> – 7x</a:t>
            </a:r>
            <a:r>
              <a:rPr lang="en-US" baseline="30000" dirty="0" smtClean="0"/>
              <a:t>2</a:t>
            </a:r>
            <a:r>
              <a:rPr lang="en-US" dirty="0" smtClean="0"/>
              <a:t> – 9x + 63 = 0</a:t>
            </a:r>
          </a:p>
          <a:p>
            <a:r>
              <a:rPr lang="en-US" smtClean="0"/>
              <a:t>2x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 dirty="0"/>
              <a:t>+ 7x + 3 = 0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6178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1643</Words>
  <Application>Microsoft Office PowerPoint</Application>
  <PresentationFormat>On-screen Show (4:3)</PresentationFormat>
  <Paragraphs>282</Paragraphs>
  <Slides>49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2" baseType="lpstr">
      <vt:lpstr>Office Theme</vt:lpstr>
      <vt:lpstr>Equation</vt:lpstr>
      <vt:lpstr>Graph System</vt:lpstr>
      <vt:lpstr>Intermediate Algebra</vt:lpstr>
      <vt:lpstr>Chapter 4 </vt:lpstr>
      <vt:lpstr>Chapter 4 -  section 4</vt:lpstr>
      <vt:lpstr>Quirk of square roots</vt:lpstr>
      <vt:lpstr>Solve using inversing </vt:lpstr>
      <vt:lpstr>More examples</vt:lpstr>
      <vt:lpstr>Chapter 4- section 5</vt:lpstr>
      <vt:lpstr>When square root doesn’t work</vt:lpstr>
      <vt:lpstr>Zero product rule: examples</vt:lpstr>
      <vt:lpstr>More Examples</vt:lpstr>
      <vt:lpstr>Chapter 4 – section 5b</vt:lpstr>
      <vt:lpstr>Solving quadratics</vt:lpstr>
      <vt:lpstr>Creating Square trinomials</vt:lpstr>
      <vt:lpstr>Completing the square to solve</vt:lpstr>
      <vt:lpstr>More complicated examples</vt:lpstr>
      <vt:lpstr>Chapter 4 – section 6</vt:lpstr>
      <vt:lpstr>Deriving the quadratic formula  Solve ax2 + bx + c = 0 by completing the square</vt:lpstr>
      <vt:lpstr>Using a formula</vt:lpstr>
      <vt:lpstr>Using quadratic formula</vt:lpstr>
      <vt:lpstr>Estimating values</vt:lpstr>
      <vt:lpstr>More examples</vt:lpstr>
      <vt:lpstr>Chapter 4 section 1</vt:lpstr>
      <vt:lpstr>Quadratic equations</vt:lpstr>
      <vt:lpstr>Determine the pattern for each function</vt:lpstr>
      <vt:lpstr>Characteristics of a parabola</vt:lpstr>
      <vt:lpstr>Graphically</vt:lpstr>
      <vt:lpstr>Use the graph to answer questions</vt:lpstr>
      <vt:lpstr>Use the graph to answer questions</vt:lpstr>
      <vt:lpstr>Use the graph to answer questions</vt:lpstr>
      <vt:lpstr>Using symmetry to find a point</vt:lpstr>
      <vt:lpstr>Chapter 4 – section 2</vt:lpstr>
      <vt:lpstr>Forms of quadratic equations</vt:lpstr>
      <vt:lpstr>What we want to know</vt:lpstr>
      <vt:lpstr>Vertex form = what the numbers tell you</vt:lpstr>
      <vt:lpstr>Examples</vt:lpstr>
      <vt:lpstr>Example</vt:lpstr>
      <vt:lpstr>Example</vt:lpstr>
      <vt:lpstr>Example</vt:lpstr>
      <vt:lpstr>Chapter 4 – section 7</vt:lpstr>
      <vt:lpstr>From standard form-  f(x) = ax2 + bx + c</vt:lpstr>
      <vt:lpstr>Example</vt:lpstr>
      <vt:lpstr>example</vt:lpstr>
      <vt:lpstr>Example</vt:lpstr>
      <vt:lpstr>Chapter 4 – section 3(replaced)</vt:lpstr>
      <vt:lpstr>Given vertex and one point</vt:lpstr>
      <vt:lpstr>Examples</vt:lpstr>
      <vt:lpstr>Given x-intercepts and a point  </vt:lpstr>
      <vt:lpstr>Given x-intercepts and 1 point</vt:lpstr>
      <vt:lpstr>Note – given 3 random points</vt:lpstr>
    </vt:vector>
  </TitlesOfParts>
  <Company>Seminole State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Seminole State</dc:creator>
  <cp:lastModifiedBy>VCC Classrom</cp:lastModifiedBy>
  <cp:revision>34</cp:revision>
  <dcterms:created xsi:type="dcterms:W3CDTF">2012-10-25T19:59:00Z</dcterms:created>
  <dcterms:modified xsi:type="dcterms:W3CDTF">2012-11-12T16:43:10Z</dcterms:modified>
</cp:coreProperties>
</file>